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42EB97-A9C2-4027-897F-320BDB5D8DA4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13348D-8369-46F9-A692-1586B98518B8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4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инвариантная </a:t>
          </a:r>
          <a:r>
            <a:rPr lang="ru-RU" sz="18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А</a:t>
          </a:r>
          <a:r>
            <a:rPr lang="ru-RU" sz="18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</a:t>
          </a:r>
          <a:endParaRPr lang="ru-RU" sz="1800" dirty="0">
            <a:solidFill>
              <a:srgbClr val="C00000"/>
            </a:solidFill>
          </a:endParaRPr>
        </a:p>
      </dgm:t>
    </dgm:pt>
    <dgm:pt modelId="{21C31CFC-A203-4998-8F1A-79F511C88174}" type="parTrans" cxnId="{03CEE736-F541-4495-8B00-2647E04181DB}">
      <dgm:prSet/>
      <dgm:spPr/>
      <dgm:t>
        <a:bodyPr/>
        <a:lstStyle/>
        <a:p>
          <a:endParaRPr lang="ru-RU"/>
        </a:p>
      </dgm:t>
    </dgm:pt>
    <dgm:pt modelId="{F66DED40-B6D7-4DF7-805F-BB731343ED2E}" type="sibTrans" cxnId="{03CEE736-F541-4495-8B00-2647E04181DB}">
      <dgm:prSet/>
      <dgm:spPr/>
      <dgm:t>
        <a:bodyPr/>
        <a:lstStyle/>
        <a:p>
          <a:endParaRPr lang="ru-RU"/>
        </a:p>
      </dgm:t>
    </dgm:pt>
    <dgm:pt modelId="{08393821-E73D-45EE-8533-5BF7F40A73ED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0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r>
            <a:rPr lang="ru-RU" sz="18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Б</a:t>
          </a:r>
          <a:r>
            <a:rPr lang="ru-RU" sz="18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 </a:t>
          </a:r>
          <a:endParaRPr lang="ru-RU" sz="1800" dirty="0">
            <a:solidFill>
              <a:srgbClr val="C00000"/>
            </a:solidFill>
          </a:endParaRPr>
        </a:p>
      </dgm:t>
    </dgm:pt>
    <dgm:pt modelId="{097D4A0E-4C07-4254-BD51-7AA9CC299E56}" type="parTrans" cxnId="{67011CB4-1405-45EA-877D-99130C9021EE}">
      <dgm:prSet/>
      <dgm:spPr/>
      <dgm:t>
        <a:bodyPr/>
        <a:lstStyle/>
        <a:p>
          <a:endParaRPr lang="ru-RU"/>
        </a:p>
      </dgm:t>
    </dgm:pt>
    <dgm:pt modelId="{45E4D3AE-A203-4DD2-AB80-F350F3DE0371}" type="sibTrans" cxnId="{67011CB4-1405-45EA-877D-99130C9021EE}">
      <dgm:prSet/>
      <dgm:spPr/>
      <dgm:t>
        <a:bodyPr/>
        <a:lstStyle/>
        <a:p>
          <a:endParaRPr lang="ru-RU"/>
        </a:p>
      </dgm:t>
    </dgm:pt>
    <dgm:pt modelId="{030CD297-84E8-4E49-9ABB-478F32FCB2BF}" type="pres">
      <dgm:prSet presAssocID="{FF42EB97-A9C2-4027-897F-320BDB5D8DA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B4218A-5343-4C99-B81C-DD172993C80D}" type="pres">
      <dgm:prSet presAssocID="{3813348D-8369-46F9-A692-1586B98518B8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9F5B0F-6C7A-4AFB-AE83-31D9C80B3F25}" type="pres">
      <dgm:prSet presAssocID="{08393821-E73D-45EE-8533-5BF7F40A73ED}" presName="arrow" presStyleLbl="node1" presStyleIdx="1" presStyleCnt="2" custRadScaleRad="97382" custRadScaleInc="-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CEE736-F541-4495-8B00-2647E04181DB}" srcId="{FF42EB97-A9C2-4027-897F-320BDB5D8DA4}" destId="{3813348D-8369-46F9-A692-1586B98518B8}" srcOrd="0" destOrd="0" parTransId="{21C31CFC-A203-4998-8F1A-79F511C88174}" sibTransId="{F66DED40-B6D7-4DF7-805F-BB731343ED2E}"/>
    <dgm:cxn modelId="{34D8BB1F-1253-4708-9444-5D3563ACE706}" type="presOf" srcId="{08393821-E73D-45EE-8533-5BF7F40A73ED}" destId="{0C9F5B0F-6C7A-4AFB-AE83-31D9C80B3F25}" srcOrd="0" destOrd="0" presId="urn:microsoft.com/office/officeart/2005/8/layout/arrow5"/>
    <dgm:cxn modelId="{67011CB4-1405-45EA-877D-99130C9021EE}" srcId="{FF42EB97-A9C2-4027-897F-320BDB5D8DA4}" destId="{08393821-E73D-45EE-8533-5BF7F40A73ED}" srcOrd="1" destOrd="0" parTransId="{097D4A0E-4C07-4254-BD51-7AA9CC299E56}" sibTransId="{45E4D3AE-A203-4DD2-AB80-F350F3DE0371}"/>
    <dgm:cxn modelId="{8E2B700F-1B4D-44BA-A240-50DBCA4CB647}" type="presOf" srcId="{3813348D-8369-46F9-A692-1586B98518B8}" destId="{23B4218A-5343-4C99-B81C-DD172993C80D}" srcOrd="0" destOrd="0" presId="urn:microsoft.com/office/officeart/2005/8/layout/arrow5"/>
    <dgm:cxn modelId="{AEDF3569-5154-4C67-AFF0-7424CEBE89BA}" type="presOf" srcId="{FF42EB97-A9C2-4027-897F-320BDB5D8DA4}" destId="{030CD297-84E8-4E49-9ABB-478F32FCB2BF}" srcOrd="0" destOrd="0" presId="urn:microsoft.com/office/officeart/2005/8/layout/arrow5"/>
    <dgm:cxn modelId="{EDA2EC04-2677-4021-BE76-73B10E5BA078}" type="presParOf" srcId="{030CD297-84E8-4E49-9ABB-478F32FCB2BF}" destId="{23B4218A-5343-4C99-B81C-DD172993C80D}" srcOrd="0" destOrd="0" presId="urn:microsoft.com/office/officeart/2005/8/layout/arrow5"/>
    <dgm:cxn modelId="{9D50A29A-D0CB-4680-A85A-6AD4D592FBA9}" type="presParOf" srcId="{030CD297-84E8-4E49-9ABB-478F32FCB2BF}" destId="{0C9F5B0F-6C7A-4AFB-AE83-31D9C80B3F25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3B4218A-5343-4C99-B81C-DD172993C80D}">
      <dsp:nvSpPr>
        <dsp:cNvPr id="0" name=""/>
        <dsp:cNvSpPr/>
      </dsp:nvSpPr>
      <dsp:spPr>
        <a:xfrm rot="16200000">
          <a:off x="1357" y="899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инвариантная </a:t>
          </a:r>
          <a:r>
            <a:rPr lang="ru-RU" sz="1800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А</a:t>
          </a:r>
          <a:r>
            <a:rPr lang="ru-RU" sz="1800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</a:t>
          </a:r>
          <a:endParaRPr lang="ru-RU" sz="1800" kern="1200" dirty="0">
            <a:solidFill>
              <a:srgbClr val="C00000"/>
            </a:solidFill>
          </a:endParaRPr>
        </a:p>
      </dsp:txBody>
      <dsp:txXfrm rot="16200000">
        <a:off x="1357" y="899"/>
        <a:ext cx="2884289" cy="2884289"/>
      </dsp:txXfrm>
    </dsp:sp>
    <dsp:sp modelId="{0C9F5B0F-6C7A-4AFB-AE83-31D9C80B3F25}">
      <dsp:nvSpPr>
        <dsp:cNvPr id="0" name=""/>
        <dsp:cNvSpPr/>
      </dsp:nvSpPr>
      <dsp:spPr>
        <a:xfrm rot="5400000">
          <a:off x="3168346" y="0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r>
            <a:rPr lang="ru-RU" sz="1800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Б</a:t>
          </a:r>
          <a:r>
            <a:rPr lang="ru-RU" sz="1800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 </a:t>
          </a:r>
          <a:endParaRPr lang="ru-RU" sz="1800" kern="1200" dirty="0">
            <a:solidFill>
              <a:srgbClr val="C00000"/>
            </a:solidFill>
          </a:endParaRPr>
        </a:p>
      </dsp:txBody>
      <dsp:txXfrm rot="5400000">
        <a:off x="3168346" y="0"/>
        <a:ext cx="2884289" cy="28842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CAC60-5E5D-4A6A-8347-7820724C9BE5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432A85-F5F4-4531-9C8E-2D49B224AB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86277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altLang="ru-RU" smtClean="0"/>
              <a:t>…</a:t>
            </a:r>
          </a:p>
          <a:p>
            <a:pPr>
              <a:spcBef>
                <a:spcPct val="0"/>
              </a:spcBef>
            </a:pPr>
            <a:r>
              <a:rPr lang="ru-RU" altLang="ru-RU" smtClean="0"/>
              <a:t>Перечисленные условия должны обеспечивать полноценное развитие детей во всех образовательных областях, на фоне их эмоционального благополучия и положительного отношения к миру, к себе и к другим людям</a:t>
            </a:r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EC97C08-4797-463F-987D-8A1CEB9E8C28}" type="slidenum">
              <a:rPr lang="ru-RU" altLang="ru-RU"/>
              <a:pPr eaLnBrk="1" hangingPunct="1"/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87383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80229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59997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545490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25870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80798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23985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07063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97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62653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21718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74878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13315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29322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4543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91562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45116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5E9E7-A9F0-4F79-82CB-29648C4C0B16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86092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publication.pravo.gov.ru/Document/View/0001202212280044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dou44uchhoz.ucoz.ru/index/dokumenty/0-9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83568" y="2204864"/>
            <a:ext cx="7772400" cy="1779588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презентация </a:t>
            </a:r>
            <a:b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программы дошкольного образовательного учреждения (ОП ДО)</a:t>
            </a:r>
          </a:p>
        </p:txBody>
      </p:sp>
      <p:sp>
        <p:nvSpPr>
          <p:cNvPr id="10243" name="TextBox 1"/>
          <p:cNvSpPr txBox="1">
            <a:spLocks noChangeArrowheads="1"/>
          </p:cNvSpPr>
          <p:nvPr/>
        </p:nvSpPr>
        <p:spPr bwMode="auto">
          <a:xfrm>
            <a:off x="1157179" y="333377"/>
            <a:ext cx="70487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</a:t>
            </a:r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бюджетное дошкольное </a:t>
            </a:r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образовательное учреждение</a:t>
            </a:r>
          </a:p>
          <a:p>
            <a:pPr algn="ctr"/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МБДОУ </a:t>
            </a:r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«Детский сад № </a:t>
            </a:r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 комбинированного вида»»</a:t>
            </a:r>
            <a:endParaRPr lang="ru-RU" alt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4" name="TextBox 5"/>
          <p:cNvSpPr txBox="1">
            <a:spLocks noChangeArrowheads="1"/>
          </p:cNvSpPr>
          <p:nvPr/>
        </p:nvSpPr>
        <p:spPr bwMode="auto">
          <a:xfrm>
            <a:off x="3705057" y="6165850"/>
            <a:ext cx="195297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Пос.Новый</a:t>
            </a:r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Учхоз</a:t>
            </a:r>
            <a:endParaRPr lang="ru-RU" alt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86885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509122"/>
            <a:ext cx="792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 культурным практикам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относят игровую, продуктивную, познавательно-исследовательскую, коммуникативную практики, чтение художественной литературы (п.24.19. ФОП ДО)</a:t>
            </a:r>
            <a:endParaRPr lang="ru-RU" sz="1200" dirty="0"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628800"/>
            <a:ext cx="8208912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ctr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Образовательная деятельность в ДОУ включает:</a:t>
            </a:r>
            <a:endParaRPr lang="ru-RU" sz="2000" b="1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процессе организации различных видов детской деятельности;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ходе режимных процессов;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самостоятельную деятельность детей;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взаимодействие с семьями детей по реализации образовательной программы ДО (п.24.1. ФОП ДО).</a:t>
            </a:r>
            <a:endParaRPr lang="ru-RU" sz="12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1622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 9"/>
          <p:cNvSpPr/>
          <p:nvPr/>
        </p:nvSpPr>
        <p:spPr>
          <a:xfrm>
            <a:off x="3348040" y="4027490"/>
            <a:ext cx="2206625" cy="2206625"/>
          </a:xfrm>
          <a:custGeom>
            <a:avLst/>
            <a:gdLst>
              <a:gd name="connsiteX0" fmla="*/ 0 w 2205262"/>
              <a:gd name="connsiteY0" fmla="*/ 1102631 h 2205262"/>
              <a:gd name="connsiteX1" fmla="*/ 322954 w 2205262"/>
              <a:gd name="connsiteY1" fmla="*/ 322953 h 2205262"/>
              <a:gd name="connsiteX2" fmla="*/ 1102633 w 2205262"/>
              <a:gd name="connsiteY2" fmla="*/ 1 h 2205262"/>
              <a:gd name="connsiteX3" fmla="*/ 1882311 w 2205262"/>
              <a:gd name="connsiteY3" fmla="*/ 322955 h 2205262"/>
              <a:gd name="connsiteX4" fmla="*/ 2205263 w 2205262"/>
              <a:gd name="connsiteY4" fmla="*/ 1102634 h 2205262"/>
              <a:gd name="connsiteX5" fmla="*/ 1882310 w 2205262"/>
              <a:gd name="connsiteY5" fmla="*/ 1882312 h 2205262"/>
              <a:gd name="connsiteX6" fmla="*/ 1102632 w 2205262"/>
              <a:gd name="connsiteY6" fmla="*/ 2205265 h 2205262"/>
              <a:gd name="connsiteX7" fmla="*/ 322954 w 2205262"/>
              <a:gd name="connsiteY7" fmla="*/ 1882311 h 2205262"/>
              <a:gd name="connsiteX8" fmla="*/ 2 w 2205262"/>
              <a:gd name="connsiteY8" fmla="*/ 1102633 h 2205262"/>
              <a:gd name="connsiteX9" fmla="*/ 0 w 2205262"/>
              <a:gd name="connsiteY9" fmla="*/ 1102631 h 2205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05262" h="2205262">
                <a:moveTo>
                  <a:pt x="0" y="1102631"/>
                </a:moveTo>
                <a:cubicBezTo>
                  <a:pt x="0" y="810195"/>
                  <a:pt x="116170" y="529736"/>
                  <a:pt x="322954" y="322953"/>
                </a:cubicBezTo>
                <a:cubicBezTo>
                  <a:pt x="529738" y="116170"/>
                  <a:pt x="810197" y="0"/>
                  <a:pt x="1102633" y="1"/>
                </a:cubicBezTo>
                <a:cubicBezTo>
                  <a:pt x="1395069" y="1"/>
                  <a:pt x="1675528" y="116171"/>
                  <a:pt x="1882311" y="322955"/>
                </a:cubicBezTo>
                <a:cubicBezTo>
                  <a:pt x="2089094" y="529739"/>
                  <a:pt x="2205264" y="810198"/>
                  <a:pt x="2205263" y="1102634"/>
                </a:cubicBezTo>
                <a:cubicBezTo>
                  <a:pt x="2205263" y="1395070"/>
                  <a:pt x="2089093" y="1675529"/>
                  <a:pt x="1882310" y="1882312"/>
                </a:cubicBezTo>
                <a:cubicBezTo>
                  <a:pt x="1675526" y="2089095"/>
                  <a:pt x="1395068" y="2205265"/>
                  <a:pt x="1102632" y="2205265"/>
                </a:cubicBezTo>
                <a:cubicBezTo>
                  <a:pt x="810196" y="2205265"/>
                  <a:pt x="529737" y="2089095"/>
                  <a:pt x="322954" y="1882311"/>
                </a:cubicBezTo>
                <a:cubicBezTo>
                  <a:pt x="116171" y="1675527"/>
                  <a:pt x="1" y="1395069"/>
                  <a:pt x="2" y="1102633"/>
                </a:cubicBezTo>
                <a:lnTo>
                  <a:pt x="0" y="110263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35653" tIns="335653" rIns="335653" bIns="335653" spcCol="1270" anchor="ctr"/>
          <a:lstStyle/>
          <a:p>
            <a:pPr algn="ctr"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Условия реализации Программы </a:t>
            </a:r>
          </a:p>
        </p:txBody>
      </p:sp>
      <p:grpSp>
        <p:nvGrpSpPr>
          <p:cNvPr id="2" name="Группа 24"/>
          <p:cNvGrpSpPr>
            <a:grpSpLocks/>
          </p:cNvGrpSpPr>
          <p:nvPr/>
        </p:nvGrpSpPr>
        <p:grpSpPr bwMode="auto">
          <a:xfrm>
            <a:off x="5659438" y="3789365"/>
            <a:ext cx="3232150" cy="2179637"/>
            <a:chOff x="5660061" y="3789040"/>
            <a:chExt cx="3232219" cy="2179673"/>
          </a:xfrm>
        </p:grpSpPr>
        <p:sp>
          <p:nvSpPr>
            <p:cNvPr id="19" name="Стрелка влево 18"/>
            <p:cNvSpPr/>
            <p:nvPr/>
          </p:nvSpPr>
          <p:spPr>
            <a:xfrm>
              <a:off x="5660061" y="4816169"/>
              <a:ext cx="1820901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Полилиния 19"/>
            <p:cNvSpPr/>
            <p:nvPr/>
          </p:nvSpPr>
          <p:spPr>
            <a:xfrm>
              <a:off x="6191884" y="4292285"/>
              <a:ext cx="2578155" cy="1676428"/>
            </a:xfrm>
            <a:custGeom>
              <a:avLst/>
              <a:gdLst>
                <a:gd name="connsiteX0" fmla="*/ 0 w 2577163"/>
                <a:gd name="connsiteY0" fmla="*/ 167600 h 1675999"/>
                <a:gd name="connsiteX1" fmla="*/ 49089 w 2577163"/>
                <a:gd name="connsiteY1" fmla="*/ 49089 h 1675999"/>
                <a:gd name="connsiteX2" fmla="*/ 167600 w 2577163"/>
                <a:gd name="connsiteY2" fmla="*/ 0 h 1675999"/>
                <a:gd name="connsiteX3" fmla="*/ 2409563 w 2577163"/>
                <a:gd name="connsiteY3" fmla="*/ 0 h 1675999"/>
                <a:gd name="connsiteX4" fmla="*/ 2528074 w 2577163"/>
                <a:gd name="connsiteY4" fmla="*/ 49089 h 1675999"/>
                <a:gd name="connsiteX5" fmla="*/ 2577163 w 2577163"/>
                <a:gd name="connsiteY5" fmla="*/ 167600 h 1675999"/>
                <a:gd name="connsiteX6" fmla="*/ 2577163 w 2577163"/>
                <a:gd name="connsiteY6" fmla="*/ 1508399 h 1675999"/>
                <a:gd name="connsiteX7" fmla="*/ 2528074 w 2577163"/>
                <a:gd name="connsiteY7" fmla="*/ 1626910 h 1675999"/>
                <a:gd name="connsiteX8" fmla="*/ 2409563 w 2577163"/>
                <a:gd name="connsiteY8" fmla="*/ 1675999 h 1675999"/>
                <a:gd name="connsiteX9" fmla="*/ 167600 w 2577163"/>
                <a:gd name="connsiteY9" fmla="*/ 1675999 h 1675999"/>
                <a:gd name="connsiteX10" fmla="*/ 49089 w 2577163"/>
                <a:gd name="connsiteY10" fmla="*/ 1626910 h 1675999"/>
                <a:gd name="connsiteX11" fmla="*/ 0 w 2577163"/>
                <a:gd name="connsiteY11" fmla="*/ 1508399 h 1675999"/>
                <a:gd name="connsiteX12" fmla="*/ 0 w 2577163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577163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2409563" y="0"/>
                  </a:lnTo>
                  <a:cubicBezTo>
                    <a:pt x="2454013" y="0"/>
                    <a:pt x="2496643" y="17658"/>
                    <a:pt x="2528074" y="49089"/>
                  </a:cubicBezTo>
                  <a:cubicBezTo>
                    <a:pt x="2559505" y="80520"/>
                    <a:pt x="2577163" y="123150"/>
                    <a:pt x="2577163" y="167600"/>
                  </a:cubicBezTo>
                  <a:lnTo>
                    <a:pt x="2577163" y="1508399"/>
                  </a:lnTo>
                  <a:cubicBezTo>
                    <a:pt x="2577163" y="1552849"/>
                    <a:pt x="2559505" y="1595479"/>
                    <a:pt x="2528074" y="1626910"/>
                  </a:cubicBezTo>
                  <a:cubicBezTo>
                    <a:pt x="2496643" y="1658341"/>
                    <a:pt x="2454013" y="1675999"/>
                    <a:pt x="2409563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9568" tIns="79568" rIns="79568" bIns="79568" spcCol="1270" anchor="b"/>
            <a:lstStyle/>
            <a:p>
              <a:pPr defTabSz="711200">
                <a:lnSpc>
                  <a:spcPct val="90000"/>
                </a:lnSpc>
                <a:defRPr/>
              </a:pPr>
              <a:r>
                <a:rPr lang="ru-RU" sz="1600" b="1" dirty="0">
                  <a:latin typeface="Arial" pitchFamily="34" charset="0"/>
                  <a:cs typeface="Arial" pitchFamily="34" charset="0"/>
                </a:rPr>
                <a:t>развивающая </a:t>
              </a:r>
              <a:r>
                <a:rPr lang="ru-RU" sz="1600" b="1" dirty="0" err="1">
                  <a:latin typeface="Arial" pitchFamily="34" charset="0"/>
                  <a:cs typeface="Arial" pitchFamily="34" charset="0"/>
                </a:rPr>
                <a:t>предметно-простран-ственная</a:t>
              </a:r>
              <a:r>
                <a:rPr lang="ru-RU" sz="1600" b="1" dirty="0">
                  <a:latin typeface="Arial" pitchFamily="34" charset="0"/>
                  <a:cs typeface="Arial" pitchFamily="34" charset="0"/>
                </a:rPr>
                <a:t> среда</a:t>
              </a:r>
            </a:p>
          </p:txBody>
        </p:sp>
        <p:pic>
          <p:nvPicPr>
            <p:cNvPr id="1026" name="Picture 2" descr="D:\ПРОСВЕЩЕНИЕ\Картинки разные\Детские_помещения\01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92280" y="3789040"/>
              <a:ext cx="1800000" cy="1355960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3" name="Группа 23"/>
          <p:cNvGrpSpPr>
            <a:grpSpLocks/>
          </p:cNvGrpSpPr>
          <p:nvPr/>
        </p:nvGrpSpPr>
        <p:grpSpPr bwMode="auto">
          <a:xfrm>
            <a:off x="5018088" y="1628777"/>
            <a:ext cx="2938462" cy="2239963"/>
            <a:chOff x="5018814" y="1628800"/>
            <a:chExt cx="2937362" cy="2240552"/>
          </a:xfrm>
        </p:grpSpPr>
        <p:sp>
          <p:nvSpPr>
            <p:cNvPr id="17" name="Стрелка влево 16"/>
            <p:cNvSpPr/>
            <p:nvPr/>
          </p:nvSpPr>
          <p:spPr>
            <a:xfrm rot="18900000">
              <a:off x="5018814" y="3240537"/>
              <a:ext cx="2016957" cy="62881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Полилиния 17"/>
            <p:cNvSpPr/>
            <p:nvPr/>
          </p:nvSpPr>
          <p:spPr>
            <a:xfrm>
              <a:off x="5693248" y="2003549"/>
              <a:ext cx="2094716" cy="1676841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финансовые</a:t>
              </a:r>
            </a:p>
          </p:txBody>
        </p:sp>
        <p:pic>
          <p:nvPicPr>
            <p:cNvPr id="1028" name="Picture 4" descr="http://www.bolshoyvopros.ru/files/users/images/63/7f/637fdf6934b8d6902d9d87626df981f5.jpg"/>
            <p:cNvPicPr>
              <a:picLocks noChangeAspect="1" noChangeArrowheads="1"/>
            </p:cNvPicPr>
            <p:nvPr/>
          </p:nvPicPr>
          <p:blipFill>
            <a:blip r:embed="rId4" cstate="print"/>
            <a:srcRect l="2144" t="-150" r="4688" b="5731"/>
            <a:stretch>
              <a:fillRect/>
            </a:stretch>
          </p:blipFill>
          <p:spPr bwMode="auto">
            <a:xfrm>
              <a:off x="6156176" y="1628800"/>
              <a:ext cx="1800000" cy="1368152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5" name="Группа 22"/>
          <p:cNvGrpSpPr>
            <a:grpSpLocks/>
          </p:cNvGrpSpPr>
          <p:nvPr/>
        </p:nvGrpSpPr>
        <p:grpSpPr bwMode="auto">
          <a:xfrm>
            <a:off x="3403600" y="981075"/>
            <a:ext cx="2095500" cy="2947988"/>
            <a:chOff x="3403959" y="980728"/>
            <a:chExt cx="2094999" cy="2948497"/>
          </a:xfrm>
        </p:grpSpPr>
        <p:sp>
          <p:nvSpPr>
            <p:cNvPr id="15" name="Стрелка влево 14"/>
            <p:cNvSpPr/>
            <p:nvPr/>
          </p:nvSpPr>
          <p:spPr>
            <a:xfrm rot="16200000">
              <a:off x="3601999" y="2765517"/>
              <a:ext cx="1698918" cy="62850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Полилиния 15"/>
            <p:cNvSpPr/>
            <p:nvPr/>
          </p:nvSpPr>
          <p:spPr>
            <a:xfrm>
              <a:off x="3403959" y="1391962"/>
              <a:ext cx="2094999" cy="1676689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материально-технические</a:t>
              </a:r>
            </a:p>
          </p:txBody>
        </p:sp>
        <p:pic>
          <p:nvPicPr>
            <p:cNvPr id="1030" name="Picture 6" descr="http://img0.liveinternet.ru/images/attach/c/5/92/177/92177630_4565946_k_1_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563888" y="980728"/>
              <a:ext cx="1800000" cy="1350000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6" name="Группа 20"/>
          <p:cNvGrpSpPr>
            <a:grpSpLocks/>
          </p:cNvGrpSpPr>
          <p:nvPr/>
        </p:nvGrpSpPr>
        <p:grpSpPr bwMode="auto">
          <a:xfrm>
            <a:off x="827090" y="1700213"/>
            <a:ext cx="2382837" cy="2863850"/>
            <a:chOff x="827584" y="1700808"/>
            <a:chExt cx="2382818" cy="2862551"/>
          </a:xfrm>
        </p:grpSpPr>
        <p:sp>
          <p:nvSpPr>
            <p:cNvPr id="13" name="Стрелка влево 12"/>
            <p:cNvSpPr/>
            <p:nvPr/>
          </p:nvSpPr>
          <p:spPr>
            <a:xfrm rot="13500000">
              <a:off x="1867043" y="3240638"/>
              <a:ext cx="2016798" cy="62864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Полилиния 13"/>
            <p:cNvSpPr/>
            <p:nvPr/>
          </p:nvSpPr>
          <p:spPr>
            <a:xfrm>
              <a:off x="1114919" y="2003882"/>
              <a:ext cx="2095483" cy="1675640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кадровые</a:t>
              </a:r>
            </a:p>
          </p:txBody>
        </p:sp>
        <p:pic>
          <p:nvPicPr>
            <p:cNvPr id="1032" name="Picture 8" descr="http://www.proza.ru/pics/2011/01/28/114.jpg"/>
            <p:cNvPicPr>
              <a:picLocks noChangeAspect="1" noChangeArrowheads="1"/>
            </p:cNvPicPr>
            <p:nvPr/>
          </p:nvPicPr>
          <p:blipFill>
            <a:blip r:embed="rId6" cstate="print"/>
            <a:srcRect l="3704" t="4167" r="26852" b="16658"/>
            <a:stretch>
              <a:fillRect/>
            </a:stretch>
          </p:blipFill>
          <p:spPr bwMode="auto">
            <a:xfrm>
              <a:off x="827584" y="1700808"/>
              <a:ext cx="1800000" cy="1368152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7" name="Группа 21"/>
          <p:cNvGrpSpPr>
            <a:grpSpLocks/>
          </p:cNvGrpSpPr>
          <p:nvPr/>
        </p:nvGrpSpPr>
        <p:grpSpPr bwMode="auto">
          <a:xfrm>
            <a:off x="250827" y="3789365"/>
            <a:ext cx="3006725" cy="2179637"/>
            <a:chOff x="251520" y="3789040"/>
            <a:chExt cx="3005974" cy="2179673"/>
          </a:xfrm>
        </p:grpSpPr>
        <p:sp>
          <p:nvSpPr>
            <p:cNvPr id="11" name="Стрелка влево 10"/>
            <p:cNvSpPr/>
            <p:nvPr/>
          </p:nvSpPr>
          <p:spPr>
            <a:xfrm rot="10800000">
              <a:off x="1687849" y="4816169"/>
              <a:ext cx="1569645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Полилиния 11"/>
            <p:cNvSpPr/>
            <p:nvPr/>
          </p:nvSpPr>
          <p:spPr>
            <a:xfrm>
              <a:off x="640361" y="4292285"/>
              <a:ext cx="2094977" cy="1676428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психолого-педагогические</a:t>
              </a:r>
            </a:p>
          </p:txBody>
        </p:sp>
        <p:pic>
          <p:nvPicPr>
            <p:cNvPr id="1033" name="Picture 9" descr="D:\ПРОСВЕЩЕНИЕ\Картинки разные\Эмоции\050.jpg"/>
            <p:cNvPicPr>
              <a:picLocks noChangeAspect="1" noChangeArrowheads="1"/>
            </p:cNvPicPr>
            <p:nvPr/>
          </p:nvPicPr>
          <p:blipFill>
            <a:blip r:embed="rId7" cstate="print"/>
            <a:srcRect l="8001" t="5041" r="7990"/>
            <a:stretch>
              <a:fillRect/>
            </a:stretch>
          </p:blipFill>
          <p:spPr bwMode="auto">
            <a:xfrm>
              <a:off x="251520" y="3789040"/>
              <a:ext cx="1800000" cy="1356405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</p:spTree>
    <p:extLst>
      <p:ext uri="{BB962C8B-B14F-4D97-AF65-F5344CB8AC3E}">
        <p14:creationId xmlns:p14="http://schemas.microsoft.com/office/powerpoint/2010/main" xmlns="" val="20788968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1666020" y="260650"/>
            <a:ext cx="6120680" cy="37561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Специфика контингента воспитанников ДОУ </a:t>
            </a:r>
          </a:p>
        </p:txBody>
      </p:sp>
      <p:sp>
        <p:nvSpPr>
          <p:cNvPr id="30723" name="Содержимое 2"/>
          <p:cNvSpPr>
            <a:spLocks noGrp="1"/>
          </p:cNvSpPr>
          <p:nvPr>
            <p:ph idx="1"/>
          </p:nvPr>
        </p:nvSpPr>
        <p:spPr>
          <a:xfrm>
            <a:off x="611560" y="736486"/>
            <a:ext cx="8229600" cy="2592288"/>
          </a:xfrm>
        </p:spPr>
        <p:txBody>
          <a:bodyPr rtlCol="0">
            <a:noAutofit/>
          </a:bodyPr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Количество воспитанников в ДОУ –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107</a:t>
            </a:r>
          </a:p>
          <a:p>
            <a:pPr marL="0" indent="0" algn="ctr">
              <a:spcBef>
                <a:spcPts val="0"/>
              </a:spcBef>
              <a:buBlip>
                <a:blip r:embed="rId3"/>
              </a:buBlip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Количество групп комбинированной направленности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для детей с тяжелыми нарушениями речи –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alt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Blip>
                <a:blip r:embed="rId3"/>
              </a:buBlip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Количество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воспитанников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с нормативным уровнем развития –</a:t>
            </a: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80 чел. ( 75%)</a:t>
            </a:r>
          </a:p>
          <a:p>
            <a:pPr marL="0" indent="0" algn="ctr">
              <a:spcBef>
                <a:spcPts val="0"/>
              </a:spcBef>
              <a:buBlip>
                <a:blip r:embed="rId3"/>
              </a:buBlip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Количество воспитанников  с ОВЗ -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27 чел.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(25% )</a:t>
            </a:r>
          </a:p>
          <a:p>
            <a:pPr marL="0" indent="0" algn="ctr">
              <a:spcBef>
                <a:spcPts val="0"/>
              </a:spcBef>
              <a:buBlip>
                <a:blip r:embed="rId3"/>
              </a:buBlip>
              <a:defRPr/>
            </a:pPr>
            <a:endParaRPr lang="ru-RU" alt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Blip>
                <a:blip r:embed="rId3"/>
              </a:buBlip>
              <a:defRPr/>
            </a:pPr>
            <a:endParaRPr lang="ru-RU" alt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Blip>
                <a:blip r:embed="rId3"/>
              </a:buBlip>
              <a:defRPr/>
            </a:pPr>
            <a:endParaRPr lang="ru-RU" alt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  <a:defRPr/>
            </a:pPr>
            <a:endParaRPr lang="ru-RU" alt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51593512"/>
              </p:ext>
            </p:extLst>
          </p:nvPr>
        </p:nvGraphicFramePr>
        <p:xfrm>
          <a:off x="1345190" y="2638135"/>
          <a:ext cx="6010275" cy="4038600"/>
        </p:xfrm>
        <a:graphic>
          <a:graphicData uri="http://schemas.openxmlformats.org/presentationml/2006/ole">
            <p:oleObj spid="_x0000_s1030" name="Диаграмма" r:id="rId4" imgW="6010151" imgH="4038713" progId="MSGraph.Chart.8">
              <p:embed followColorScheme="full"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724410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827584" y="300073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Характеристика взаимодействия ДОУ </a:t>
            </a: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 семьями воспитанников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31121" y="1176911"/>
            <a:ext cx="2808312" cy="452116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220072" y="1161857"/>
            <a:ext cx="2808312" cy="446649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63810" y="4709166"/>
            <a:ext cx="3312368" cy="378621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Принципы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9634" y="5182010"/>
            <a:ext cx="40207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Приоритет семьи в воспитании, обучении и развитии ребенка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Открытость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Индивидуально-дифференцированный подход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Возрастосообразность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58018" y="1814174"/>
            <a:ext cx="376591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единства подходов к воспитанию и обучению детей в условиях ДОО и семьи; повышение воспитательного потенциала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психолого-педагогической поддержки семьи и повышение компетентности родителей в вопросах образования, охраны и укрепления здоровья детей младенческого, раннего и дошкольного возраста.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995937" y="1572347"/>
            <a:ext cx="5000315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Информирование родителей и общественности относительно целей дошкольного образования, общих для всего образовательного пространства РФ, о мерах господдержки семьям, имеющим детей дошкольного возраста, а также об образовательной программе, реализуемой в ДОО.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Просвещение родителей, повышение их правовой, психолого-педагогической компетентности в вопросах охраны и укрепления здоровья, развития и образования детей.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условий для развития ответственного и осознанного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родительства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как базовой основы благополучия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Построение взаимодействия в форме сотрудничества и установления партнерских отношений с родителями детей младенческого, раннего и дошкольного возраста для решения образовательных задач.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Вовлечение родителей в образовательный процесс.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89331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 noGrp="1" noChangeArrowheads="1"/>
          </p:cNvSpPr>
          <p:nvPr>
            <p:ph type="title"/>
          </p:nvPr>
        </p:nvSpPr>
        <p:spPr>
          <a:xfrm>
            <a:off x="1619672" y="764704"/>
            <a:ext cx="6399684" cy="576064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C00000"/>
                </a:solidFill>
              </a:rPr>
              <a:t>        </a:t>
            </a:r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 по взаимодействию с родителями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906172" y="1556794"/>
            <a:ext cx="7407275" cy="4392613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собрания, конференции, мастер-классы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ДОУ через Управляющий совет; родительский совет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уголки и информационные стенды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Дни открытых дверей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Экскурсии по ДОУ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создании развивающей среды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педагогическом процессе (открытые просмотры, проекты, акции, привлечение родителей к подготовке праздников)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Совместные мероприятия с участием воспитанников, педагогов, родителей</a:t>
            </a:r>
          </a:p>
        </p:txBody>
      </p:sp>
    </p:spTree>
    <p:extLst>
      <p:ext uri="{BB962C8B-B14F-4D97-AF65-F5344CB8AC3E}">
        <p14:creationId xmlns:p14="http://schemas.microsoft.com/office/powerpoint/2010/main" xmlns="" val="339186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90245" y="691481"/>
            <a:ext cx="7130563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ctr"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воспитания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Разработана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ФОП ДО,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требований Федерального закона № 304-ФЗ от 31.07.2020 «О внесении изменений в Федеральный закон «Об образовании в Российской Федерации» по вопросам воспитания обучающихся»,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учетом Плана мероприятий по реализации в 2021-2025 годах Стратегии развития воспитания в Российской Федерации на период до 2025 года.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учетом региональной специфики реализации Стратегии развития воспитания в Ярославском регионе. 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отражает интересы и запросы участников образовательных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отношений:</a:t>
            </a:r>
            <a:endParaRPr lang="ru-RU" sz="1200" b="1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признавая приоритетную роль его личностного развития на основе возрастных и индивидуальных особенностей, интересов и потребностей; </a:t>
            </a:r>
            <a:endParaRPr lang="ru-RU" sz="12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родителей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 (законных представителей) и значимых для ребенка взрослых; </a:t>
            </a:r>
            <a:endParaRPr lang="ru-RU" sz="12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государства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общества.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1236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1162" y="219808"/>
            <a:ext cx="843182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Общая цель воспитания  в ДОУ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-  личностное развитие каждого ребенка с учетом его индивидуальности и создание условий для позитивной социализации  детей на основе традиционных ценностей российского общества, что предполагает: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первоначальных представлений о традиционных ценностях российского народа, социально приемлемых нормах и правилах поведения;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ценностного отношения к окружающему миру (природному и социокультурному), другим людям, себе;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становление 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первичного опыта деятельности и поведения в соответствии с традиционными ценностями, принятыми в обществе нормами и правилами  (п..29.2.1.1 ФОП ДО</a:t>
            </a: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)</a:t>
            </a:r>
          </a:p>
          <a:p>
            <a:pPr marL="171450" indent="-171450" algn="just">
              <a:spcAft>
                <a:spcPts val="0"/>
              </a:spcAft>
              <a:buFontTx/>
              <a:buChar char="-"/>
            </a:pP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7731" y="3046988"/>
            <a:ext cx="8625254" cy="3640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Общие задачи воспитания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</a:t>
            </a:r>
            <a:r>
              <a:rPr lang="en-US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содействовать развитию личности , основанному на принятых в обществе представлениях о добре и зле, должном и недопустимом: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способствовать становлению нравственности , основанной на духовных отечественных традициях, внутренней установке личности поступать согласно своей совести: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создавать условия для развития и реализации личностного потенциала ребенка, его готовности  к творческому самовыражению и саморазвитию, самовоспитанию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осуществлять поддержку позитивной социализации ребенка посредством проектирования и принятия уклада, воспитывающей среды, создание воспитывающих общностей. (п.29.2.1.2 ФОП ДО).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5883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4446" y="185080"/>
            <a:ext cx="8528540" cy="6294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07000"/>
              </a:lnSpc>
              <a:spcAft>
                <a:spcPts val="80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Направления </a:t>
            </a:r>
            <a:r>
              <a:rPr lang="ru-RU" b="1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воспитания</a:t>
            </a:r>
            <a:endParaRPr lang="ru-RU" sz="1200" kern="50" dirty="0" smtClean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      Патриотическое направление воспитания</a:t>
            </a:r>
            <a:endParaRPr lang="ru-RU" sz="1200" kern="50" dirty="0" smtClean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286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Духовно-нравственное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Социальное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Познавательное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Физическое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оздоровительное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Трудовое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Эстетическое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</a:rPr>
              <a:t> </a:t>
            </a:r>
            <a:endParaRPr lang="ru-RU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</a:rPr>
              <a:t>Концептуальные положения воспитательной системы ДОУ</a:t>
            </a:r>
            <a:endParaRPr lang="ru-RU" dirty="0"/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общей культуры, духовно-нравственных ценностей, развитие физических, интеллектуальных, нравственных, эстетических и личностных качеств, формирование предпосылок учебной деятельности, сохранение и укрепление здоровья воспитанников,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комфортных, безопасных условий для  всестороннего развития, воспитания детей, их успешной социализации,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сплочение и консолидация коллектива ДОУ, укрепление социальной солидарности, повышение доверия личности, к жизни в России, согражданам, коллегам, обществу, настоящему и будущему малой Родины, Российской Федерации, на основе базовых ценностей Российского гражданского общества и развитие у подрастающего поколения навыков позитивной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социализации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46429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3429000"/>
            <a:ext cx="5598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http://publication.pravo.gov.ru/Document/View/0001202212280044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1700810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России от 25.11.2022 N 1028</a:t>
            </a:r>
            <a:b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"Об утверждении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образования"</a:t>
            </a:r>
            <a:b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(Зарегистрировано в Минюсте России 28.12.2022 N 71847)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31321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9153" y="2564904"/>
            <a:ext cx="8353425" cy="357495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 </a:t>
            </a:r>
          </a:p>
          <a:p>
            <a:pPr algn="ctr">
              <a:defRPr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разработана на основе: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 (далее ФОП ДО),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Федерального государственного образовательного стандарта дошкольного образования (далее – ФГОС ДО)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учетом нормативных правовых актов, содержащих обязательные требования к условиям организации дошкольного образования, а также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соответствии с федеральными, региональными, муниципальными и институциональными нормативными документами и локальными нормативными актами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mdou44uchhoz.ucoz.ru/index/dokumenty/0-9</a:t>
            </a:r>
            <a:endParaRPr lang="ru-RU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9153" y="836714"/>
            <a:ext cx="8424863" cy="1323975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</a:t>
            </a:r>
          </a:p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образовательного учреждения – </a:t>
            </a:r>
          </a:p>
          <a:p>
            <a:pPr algn="ctr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локальный нормативный акт, определяющий содержание дошкольного образования в дошкольном образовательном учреждении 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32827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764704"/>
            <a:ext cx="8424862" cy="5309146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направлена на выполнение </a:t>
            </a:r>
          </a:p>
          <a:p>
            <a:pPr algn="ctr">
              <a:lnSpc>
                <a:spcPct val="150000"/>
              </a:lnSpc>
            </a:pP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Указов Президента Российской Федерации: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07.05.2018 № 204 «О национальных целях и стратегических задачах развития Российской Федерации на период до 2024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21.07.2020 № 474 «О национальных целях развития Российской Федерации на период до 2030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02.07.2021 № 400 «О Стратегии национальной безопасности Российской Федерации»,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09.11.2022 № 809 «Об утверждении Основ государственной политики по сохранению и укреплению традиционных российских духовно-нравственных ценностей»</a:t>
            </a:r>
          </a:p>
        </p:txBody>
      </p:sp>
    </p:spTree>
    <p:extLst>
      <p:ext uri="{BB962C8B-B14F-4D97-AF65-F5344CB8AC3E}">
        <p14:creationId xmlns:p14="http://schemas.microsoft.com/office/powerpoint/2010/main" xmlns="" val="13567996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0827" y="1268413"/>
            <a:ext cx="8353425" cy="4862870"/>
          </a:xfrm>
          <a:prstGeom prst="rect">
            <a:avLst/>
          </a:prstGeom>
        </p:spPr>
        <p:txBody>
          <a:bodyPr>
            <a:spAutoFit/>
          </a:bodyPr>
          <a:lstStyle>
            <a:lvl1pPr marL="457200" indent="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реализовать: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обучение и воспитание ребенка дошкольного возраста как гражданина Российской Федерации, 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основ его гражданской и культурной идентичности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соответствующем его возрасту  содержании доступными средствами;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создание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ядра содержания дошкольного образования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 - ДО), ориентированного на  приобщение детей к традиционным духовно-нравственным и социокультурным ценностям российского народа, воспитание подрастающего поколения как знающего и уважающего историю и  культуру своей семьи, большой и малой Родины;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единого федерального образовательного пространства воспитания и обучения детей от  рождения до поступления в общеобразовательную организацию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обеспечивающего ребенку и его  родителям (законным представителям) равные, качественные условия ДО, вне зависимости от места  проживания.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2914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124744"/>
            <a:ext cx="8496944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Цель Программы -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разностороннее развитие ребенка в период дошкольного детства с учетом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 (п.41.1. ФОП  ДО).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Задачи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разработаны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ФГОС ДО (п.1.6. ФГОС ДО), уточнены и расширены в ФОП ДО.</a:t>
            </a:r>
            <a:endParaRPr lang="ru-RU" sz="1100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ctr">
              <a:tabLst>
                <a:tab pos="90170" algn="l"/>
              </a:tabLst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Новые задачи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(п.14.2. ФОП ДО)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обеспечение единых для РФ содержания ДО и планируемых результатов освоения образовательной программы ДО;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приобщение детей к базовым ценностям российского народа -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ценностей;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построение (структурирование) содержания образовательной деятельности на основе учета возрастных и индивидуальных особенностей развития.</a:t>
            </a:r>
            <a:endParaRPr lang="ru-RU" sz="11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3560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6802" y="5157790"/>
            <a:ext cx="6913563" cy="646331"/>
          </a:xfrm>
          <a:prstGeom prst="rect">
            <a:avLst/>
          </a:prstGeom>
        </p:spPr>
        <p:txBody>
          <a:bodyPr>
            <a:spAutoFit/>
          </a:bodyPr>
          <a:lstStyle>
            <a:lvl1pPr indent="539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физическое и психическое развитие детей в различных видах деятельности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1475581" y="1785760"/>
          <a:ext cx="6096000" cy="2886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732403" y="1052736"/>
            <a:ext cx="1582356" cy="707886"/>
          </a:xfrm>
          <a:prstGeom prst="rect">
            <a:avLst/>
          </a:prstGeom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</a:p>
          <a:p>
            <a:pPr algn="ctr"/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из </a:t>
            </a:r>
            <a:endParaRPr lang="ru-RU" altLang="ru-RU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5241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ОП ДО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317769" y="764706"/>
            <a:ext cx="8715375" cy="5200327"/>
          </a:xfrm>
        </p:spPr>
        <p:txBody>
          <a:bodyPr anchor="ctr"/>
          <a:lstStyle/>
          <a:p>
            <a:pPr>
              <a:spcBef>
                <a:spcPct val="0"/>
              </a:spcBef>
              <a:buFont typeface="Symbol" panose="05050102010706020507" pitchFamily="18" charset="2"/>
              <a:buNone/>
            </a:pPr>
            <a:endParaRPr lang="ru-RU" alt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52" y="1285877"/>
            <a:ext cx="3000375" cy="78581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86188" y="1285875"/>
            <a:ext cx="4786312" cy="121443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5750" y="2643188"/>
            <a:ext cx="25717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1" name="TextBox 8"/>
          <p:cNvSpPr txBox="1">
            <a:spLocks noChangeArrowheads="1"/>
          </p:cNvSpPr>
          <p:nvPr/>
        </p:nvSpPr>
        <p:spPr bwMode="auto">
          <a:xfrm>
            <a:off x="500063" y="1428750"/>
            <a:ext cx="28575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положения: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86190" y="1357315"/>
            <a:ext cx="4643437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Раскрывают назначение ОП ДО</a:t>
            </a:r>
          </a:p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и особенности ОП, содержание разделов (целевого, содержательного и организационного)</a:t>
            </a:r>
          </a:p>
        </p:txBody>
      </p:sp>
      <p:sp>
        <p:nvSpPr>
          <p:cNvPr id="16393" name="TextBox 10"/>
          <p:cNvSpPr txBox="1">
            <a:spLocks noChangeArrowheads="1"/>
          </p:cNvSpPr>
          <p:nvPr/>
        </p:nvSpPr>
        <p:spPr bwMode="auto">
          <a:xfrm>
            <a:off x="357190" y="2714625"/>
            <a:ext cx="24352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AutoNum type="arabicPeriod"/>
            </a:pPr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раздел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1440" y="3643315"/>
            <a:ext cx="3000375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395" name="TextBox 12"/>
          <p:cNvSpPr txBox="1">
            <a:spLocks noChangeArrowheads="1"/>
          </p:cNvSpPr>
          <p:nvPr/>
        </p:nvSpPr>
        <p:spPr bwMode="auto">
          <a:xfrm>
            <a:off x="142875" y="3786190"/>
            <a:ext cx="28575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цели, задачи, принципы ФОП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планируемые результаты освоения ФОП в разные периоды детства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подходы к педагогической диагностике достижения планируемых результатов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50" y="2643188"/>
            <a:ext cx="31432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Содержательный раздел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214690" y="3643315"/>
            <a:ext cx="3214687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задачи и содержание образовательной деятельности по образовательным областям во всех возрастных группах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направления и задачи КРР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рабочую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программу воспитания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иные материалы</a:t>
            </a:r>
          </a:p>
          <a:p>
            <a:pPr algn="ctr">
              <a:defRPr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500813" y="2643188"/>
            <a:ext cx="2500312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Организационный раздел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572252" y="3643315"/>
            <a:ext cx="2500313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400" name="TextBox 17"/>
          <p:cNvSpPr txBox="1">
            <a:spLocks noChangeArrowheads="1"/>
          </p:cNvSpPr>
          <p:nvPr/>
        </p:nvSpPr>
        <p:spPr bwMode="auto">
          <a:xfrm>
            <a:off x="6572252" y="3714750"/>
            <a:ext cx="2500313" cy="283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психолого-педагогические, кадровые условия, МТО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режим дня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перечень произведений искусства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календарный план воспитательной работы</a:t>
            </a:r>
          </a:p>
          <a:p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61787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1577977" y="687390"/>
            <a:ext cx="5554663" cy="320601"/>
          </a:xfrm>
          <a:prstGeom prst="rect">
            <a:avLst/>
          </a:prstGeom>
        </p:spPr>
        <p:txBody>
          <a:bodyPr lIns="0" tIns="1270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2700">
              <a:spcBef>
                <a:spcPts val="100"/>
              </a:spcBef>
              <a:defRPr/>
            </a:pPr>
            <a:r>
              <a:rPr lang="ru-RU" sz="20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ДО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</a:t>
            </a:r>
          </a:p>
        </p:txBody>
      </p:sp>
      <p:sp>
        <p:nvSpPr>
          <p:cNvPr id="17411" name="object 3"/>
          <p:cNvSpPr>
            <a:spLocks/>
          </p:cNvSpPr>
          <p:nvPr/>
        </p:nvSpPr>
        <p:spPr bwMode="auto">
          <a:xfrm>
            <a:off x="1098550" y="1441450"/>
            <a:ext cx="3429000" cy="1066800"/>
          </a:xfrm>
          <a:custGeom>
            <a:avLst/>
            <a:gdLst>
              <a:gd name="T0" fmla="*/ 6408420 w 6408420"/>
              <a:gd name="T1" fmla="*/ 0 h 1066800"/>
              <a:gd name="T2" fmla="*/ 0 w 6408420"/>
              <a:gd name="T3" fmla="*/ 0 h 1066800"/>
              <a:gd name="T4" fmla="*/ 0 w 6408420"/>
              <a:gd name="T5" fmla="*/ 1066800 h 1066800"/>
              <a:gd name="T6" fmla="*/ 6408420 w 6408420"/>
              <a:gd name="T7" fmla="*/ 1066800 h 1066800"/>
              <a:gd name="T8" fmla="*/ 6408420 w 640842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08420" h="1066800">
                <a:moveTo>
                  <a:pt x="6408420" y="0"/>
                </a:moveTo>
                <a:lnTo>
                  <a:pt x="0" y="0"/>
                </a:lnTo>
                <a:lnTo>
                  <a:pt x="0" y="1066800"/>
                </a:lnTo>
                <a:lnTo>
                  <a:pt x="6408420" y="1066800"/>
                </a:lnTo>
                <a:lnTo>
                  <a:pt x="640842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2" name="object 5"/>
          <p:cNvSpPr>
            <a:spLocks/>
          </p:cNvSpPr>
          <p:nvPr/>
        </p:nvSpPr>
        <p:spPr bwMode="auto">
          <a:xfrm>
            <a:off x="1111250" y="2760663"/>
            <a:ext cx="2781300" cy="1066800"/>
          </a:xfrm>
          <a:custGeom>
            <a:avLst/>
            <a:gdLst>
              <a:gd name="T0" fmla="*/ 6336792 w 6337300"/>
              <a:gd name="T1" fmla="*/ 0 h 1066800"/>
              <a:gd name="T2" fmla="*/ 0 w 6337300"/>
              <a:gd name="T3" fmla="*/ 0 h 1066800"/>
              <a:gd name="T4" fmla="*/ 0 w 6337300"/>
              <a:gd name="T5" fmla="*/ 1066800 h 1066800"/>
              <a:gd name="T6" fmla="*/ 6336792 w 6337300"/>
              <a:gd name="T7" fmla="*/ 1066800 h 1066800"/>
              <a:gd name="T8" fmla="*/ 6336792 w 633730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37300" h="1066800">
                <a:moveTo>
                  <a:pt x="6336792" y="0"/>
                </a:moveTo>
                <a:lnTo>
                  <a:pt x="0" y="0"/>
                </a:lnTo>
                <a:lnTo>
                  <a:pt x="0" y="1066800"/>
                </a:lnTo>
                <a:lnTo>
                  <a:pt x="6336792" y="1066800"/>
                </a:lnTo>
                <a:lnTo>
                  <a:pt x="6336792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3" name="object 7"/>
          <p:cNvSpPr>
            <a:spLocks/>
          </p:cNvSpPr>
          <p:nvPr/>
        </p:nvSpPr>
        <p:spPr bwMode="auto">
          <a:xfrm>
            <a:off x="306390" y="1657350"/>
            <a:ext cx="733425" cy="636588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4" name="object 8"/>
          <p:cNvSpPr>
            <a:spLocks/>
          </p:cNvSpPr>
          <p:nvPr/>
        </p:nvSpPr>
        <p:spPr bwMode="auto">
          <a:xfrm>
            <a:off x="339727" y="2960688"/>
            <a:ext cx="735013" cy="665162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object 4"/>
          <p:cNvSpPr txBox="1"/>
          <p:nvPr/>
        </p:nvSpPr>
        <p:spPr>
          <a:xfrm>
            <a:off x="1271590" y="1600200"/>
            <a:ext cx="3024187" cy="750888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Учебно-методическая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документация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1230315" y="3017840"/>
            <a:ext cx="2484437" cy="382587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Иные</a:t>
            </a:r>
            <a:r>
              <a:rPr sz="24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компоненты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10140" y="1236663"/>
            <a:ext cx="3933825" cy="1477962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рабочая программа воспитания,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примерный  режим и распорядок дня дошкольных групп,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календарный план  воспитательной работы. </a:t>
            </a:r>
          </a:p>
        </p:txBody>
      </p:sp>
      <p:sp>
        <p:nvSpPr>
          <p:cNvPr id="17418" name="object 7"/>
          <p:cNvSpPr>
            <a:spLocks/>
          </p:cNvSpPr>
          <p:nvPr/>
        </p:nvSpPr>
        <p:spPr bwMode="auto">
          <a:xfrm>
            <a:off x="4556125" y="1890715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9" name="object 7"/>
          <p:cNvSpPr>
            <a:spLocks/>
          </p:cNvSpPr>
          <p:nvPr/>
        </p:nvSpPr>
        <p:spPr bwMode="auto">
          <a:xfrm>
            <a:off x="3965575" y="3190877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384675" y="2855913"/>
            <a:ext cx="4459288" cy="120015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планируемые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едагогическая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диагностика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достижения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планируемых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результатов,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411413" y="4075115"/>
            <a:ext cx="6445250" cy="230822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з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адачи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содержание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образования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(обучения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воспитания)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образовательным областям,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ариативные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формы,</a:t>
            </a:r>
            <a:r>
              <a:rPr lang="ru-RU" spc="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способы,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методы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собенности образовательной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деятельности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разных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видов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и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культурных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практик,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с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пособы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направления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поддержки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детской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инициативы,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особенности взаимодействия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педагогического коллектива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семьями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обучающихся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17422" name="object 7"/>
          <p:cNvSpPr>
            <a:spLocks/>
          </p:cNvSpPr>
          <p:nvPr/>
        </p:nvSpPr>
        <p:spPr bwMode="auto">
          <a:xfrm rot="1687830">
            <a:off x="3633788" y="3848102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929045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 txBox="1">
            <a:spLocks noChangeArrowheads="1"/>
          </p:cNvSpPr>
          <p:nvPr/>
        </p:nvSpPr>
        <p:spPr bwMode="auto">
          <a:xfrm>
            <a:off x="1187626" y="1916834"/>
            <a:ext cx="7408863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576263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855663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1462088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19192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3764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28336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2908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обучения и воспитания –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области:</a:t>
            </a:r>
            <a:endParaRPr lang="ru-RU" alt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«Физическое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«Социально – коммуникативное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«Познавательное развитие» 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«Речевое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«Художественно – эстетическое развитие»</a:t>
            </a:r>
          </a:p>
        </p:txBody>
      </p:sp>
    </p:spTree>
    <p:extLst>
      <p:ext uri="{BB962C8B-B14F-4D97-AF65-F5344CB8AC3E}">
        <p14:creationId xmlns:p14="http://schemas.microsoft.com/office/powerpoint/2010/main" xmlns="" val="771942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45</TotalTime>
  <Words>1450</Words>
  <Application>Microsoft Office PowerPoint</Application>
  <PresentationFormat>Экран (4:3)</PresentationFormat>
  <Paragraphs>165</Paragraphs>
  <Slides>18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Легкий дым</vt:lpstr>
      <vt:lpstr>Диаграмма</vt:lpstr>
      <vt:lpstr>Краткая презентация  образовательной программы дошкольного образовательного учреждения (ОП ДО)</vt:lpstr>
      <vt:lpstr>Слайд 2</vt:lpstr>
      <vt:lpstr>Слайд 3</vt:lpstr>
      <vt:lpstr>Слайд 4</vt:lpstr>
      <vt:lpstr>Слайд 5</vt:lpstr>
      <vt:lpstr>Слайд 6</vt:lpstr>
      <vt:lpstr>Структура ОП ДО</vt:lpstr>
      <vt:lpstr>Слайд 8</vt:lpstr>
      <vt:lpstr>Слайд 9</vt:lpstr>
      <vt:lpstr>Слайд 10</vt:lpstr>
      <vt:lpstr>Слайд 11</vt:lpstr>
      <vt:lpstr>Специфика контингента воспитанников ДОУ </vt:lpstr>
      <vt:lpstr>Слайд 13</vt:lpstr>
      <vt:lpstr>        Формы работы по взаимодействию с родителями</vt:lpstr>
      <vt:lpstr>Слайд 15</vt:lpstr>
      <vt:lpstr>Слайд 16</vt:lpstr>
      <vt:lpstr>Слайд 17</vt:lpstr>
      <vt:lpstr>Слайд 18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 образовательной программы дошкольного образовательного учреждения (ОП ДО)</dc:title>
  <dc:creator>User</dc:creator>
  <cp:lastModifiedBy>Admin</cp:lastModifiedBy>
  <cp:revision>10</cp:revision>
  <dcterms:created xsi:type="dcterms:W3CDTF">2023-08-02T09:43:03Z</dcterms:created>
  <dcterms:modified xsi:type="dcterms:W3CDTF">2024-11-08T07:31:03Z</dcterms:modified>
</cp:coreProperties>
</file>